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63" r:id="rId6"/>
    <p:sldId id="264" r:id="rId7"/>
    <p:sldId id="259" r:id="rId8"/>
    <p:sldId id="261" r:id="rId9"/>
    <p:sldId id="266" r:id="rId10"/>
    <p:sldId id="267" r:id="rId11"/>
    <p:sldId id="269" r:id="rId12"/>
    <p:sldId id="271" r:id="rId13"/>
    <p:sldId id="273" r:id="rId14"/>
    <p:sldId id="275" r:id="rId15"/>
    <p:sldId id="277" r:id="rId16"/>
    <p:sldId id="280" r:id="rId17"/>
    <p:sldId id="281" r:id="rId18"/>
    <p:sldId id="283" r:id="rId19"/>
    <p:sldId id="285" r:id="rId20"/>
    <p:sldId id="287" r:id="rId21"/>
    <p:sldId id="288" r:id="rId22"/>
    <p:sldId id="290" r:id="rId23"/>
    <p:sldId id="292" r:id="rId24"/>
    <p:sldId id="295" r:id="rId25"/>
    <p:sldId id="298" r:id="rId26"/>
    <p:sldId id="299" r:id="rId27"/>
    <p:sldId id="300" r:id="rId28"/>
    <p:sldId id="297" r:id="rId29"/>
    <p:sldId id="303" r:id="rId30"/>
  </p:sldIdLst>
  <p:sldSz cx="14630400" cy="8229600"/>
  <p:notesSz cx="8229600" cy="14630400"/>
  <p:embeddedFontLst>
    <p:embeddedFont>
      <p:font typeface="Inter" panose="02000503000000020004" pitchFamily="34" charset="-122"/>
      <p:bold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  <p:embeddedFont>
      <p:font typeface="Calibri Light" panose="020F0302020204030204" charset="0"/>
      <p:regular r:id="rId39"/>
      <p:italic r:id="rId40"/>
    </p:embeddedFont>
    <p:embeddedFont>
      <p:font typeface="Consolas" panose="020B0609020204030204" pitchFamily="34" charset="-122"/>
      <p:regular r:id="rId4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slide" Target="slides/slide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0" Type="http://schemas.openxmlformats.org/officeDocument/2006/relationships/tags" Target="../tags/tag15.xml"/><Relationship Id="rId2" Type="http://schemas.openxmlformats.org/officeDocument/2006/relationships/tags" Target="../tags/tag1.xml"/><Relationship Id="rId19" Type="http://schemas.openxmlformats.org/officeDocument/2006/relationships/tags" Target="../tags/tag14.xml"/><Relationship Id="rId18" Type="http://schemas.openxmlformats.org/officeDocument/2006/relationships/tags" Target="../tags/tag13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image" Target="../media/image6.svg"/><Relationship Id="rId12" Type="http://schemas.openxmlformats.org/officeDocument/2006/relationships/image" Target="../media/image5.png"/><Relationship Id="rId11" Type="http://schemas.openxmlformats.org/officeDocument/2006/relationships/tags" Target="../tags/tag8.xml"/><Relationship Id="rId10" Type="http://schemas.openxmlformats.org/officeDocument/2006/relationships/image" Target="../media/image4.sv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4630399" cy="822960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160"/>
          </a:p>
        </p:txBody>
      </p:sp>
      <p:sp>
        <p:nvSpPr>
          <p:cNvPr id="82" name="椭圆 8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 flipH="1">
            <a:off x="2586990" y="1750206"/>
            <a:ext cx="2116074" cy="2116074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"/>
                </a:schemeClr>
              </a:gs>
              <a:gs pos="89000">
                <a:schemeClr val="accent1">
                  <a:lumMod val="40000"/>
                  <a:lumOff val="60000"/>
                  <a:alpha val="6000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2160">
              <a:sym typeface="+mn-lt"/>
            </a:endParaRPr>
          </a:p>
        </p:txBody>
      </p:sp>
      <p:sp>
        <p:nvSpPr>
          <p:cNvPr id="10" name="任意多边形: 形状 6"/>
          <p:cNvSpPr/>
          <p:nvPr>
            <p:custDataLst>
              <p:tags r:id="rId4"/>
            </p:custDataLst>
          </p:nvPr>
        </p:nvSpPr>
        <p:spPr>
          <a:xfrm flipH="1">
            <a:off x="12330682" y="0"/>
            <a:ext cx="1788415" cy="969112"/>
          </a:xfrm>
          <a:custGeom>
            <a:avLst/>
            <a:gdLst>
              <a:gd name="connsiteX0" fmla="*/ 1484054 w 1490346"/>
              <a:gd name="connsiteY0" fmla="*/ 0 h 807593"/>
              <a:gd name="connsiteX1" fmla="*/ 6292 w 1490346"/>
              <a:gd name="connsiteY1" fmla="*/ 0 h 807593"/>
              <a:gd name="connsiteX2" fmla="*/ 0 w 1490346"/>
              <a:gd name="connsiteY2" fmla="*/ 62420 h 807593"/>
              <a:gd name="connsiteX3" fmla="*/ 745173 w 1490346"/>
              <a:gd name="connsiteY3" fmla="*/ 807593 h 807593"/>
              <a:gd name="connsiteX4" fmla="*/ 1490346 w 1490346"/>
              <a:gd name="connsiteY4" fmla="*/ 62420 h 8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0346" h="807593">
                <a:moveTo>
                  <a:pt x="1484054" y="0"/>
                </a:moveTo>
                <a:lnTo>
                  <a:pt x="6292" y="0"/>
                </a:lnTo>
                <a:lnTo>
                  <a:pt x="0" y="62420"/>
                </a:lnTo>
                <a:cubicBezTo>
                  <a:pt x="0" y="473968"/>
                  <a:pt x="333625" y="807593"/>
                  <a:pt x="745173" y="807593"/>
                </a:cubicBezTo>
                <a:cubicBezTo>
                  <a:pt x="1156721" y="807593"/>
                  <a:pt x="1490346" y="473968"/>
                  <a:pt x="1490346" y="6242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10000"/>
                </a:schemeClr>
              </a:gs>
              <a:gs pos="89000">
                <a:schemeClr val="accent1">
                  <a:alpha val="2500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60">
              <a:solidFill>
                <a:schemeClr val="lt1"/>
              </a:solidFill>
            </a:endParaRPr>
          </a:p>
        </p:txBody>
      </p:sp>
      <p:cxnSp>
        <p:nvCxnSpPr>
          <p:cNvPr id="22" name="直接连接符 21"/>
          <p:cNvCxnSpPr/>
          <p:nvPr>
            <p:custDataLst>
              <p:tags r:id="rId5"/>
            </p:custDataLst>
          </p:nvPr>
        </p:nvCxnSpPr>
        <p:spPr>
          <a:xfrm>
            <a:off x="1005078" y="721614"/>
            <a:ext cx="21945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6"/>
            </p:custDataLst>
          </p:nvPr>
        </p:nvCxnSpPr>
        <p:spPr>
          <a:xfrm>
            <a:off x="1005078" y="791718"/>
            <a:ext cx="21945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1005078" y="861822"/>
            <a:ext cx="21945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 descr="箭头 右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6642" y="7475220"/>
            <a:ext cx="184404" cy="184404"/>
          </a:xfrm>
          <a:prstGeom prst="rect">
            <a:avLst/>
          </a:prstGeom>
        </p:spPr>
      </p:pic>
      <p:pic>
        <p:nvPicPr>
          <p:cNvPr id="58" name="图片 57" descr="箭头 右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05078" y="7475220"/>
            <a:ext cx="184404" cy="184404"/>
          </a:xfrm>
          <a:prstGeom prst="rect">
            <a:avLst/>
          </a:prstGeom>
        </p:spPr>
      </p:pic>
      <p:sp>
        <p:nvSpPr>
          <p:cNvPr id="18" name="矩形: 圆顶角 12"/>
          <p:cNvSpPr/>
          <p:nvPr>
            <p:custDataLst>
              <p:tags r:id="rId14"/>
            </p:custDataLst>
          </p:nvPr>
        </p:nvSpPr>
        <p:spPr>
          <a:xfrm rot="18900000" flipH="1">
            <a:off x="9615678" y="1248156"/>
            <a:ext cx="2463546" cy="458571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600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>
              <a:solidFill>
                <a:schemeClr val="lt1"/>
              </a:solidFill>
            </a:endParaRPr>
          </a:p>
        </p:txBody>
      </p:sp>
      <p:sp>
        <p:nvSpPr>
          <p:cNvPr id="19" name="矩形: 圆顶角 13"/>
          <p:cNvSpPr/>
          <p:nvPr>
            <p:custDataLst>
              <p:tags r:id="rId15"/>
            </p:custDataLst>
          </p:nvPr>
        </p:nvSpPr>
        <p:spPr>
          <a:xfrm rot="8100000" flipH="1">
            <a:off x="9247632" y="2719578"/>
            <a:ext cx="2463546" cy="4648962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chemeClr val="accent6">
                  <a:lumMod val="20000"/>
                  <a:lumOff val="80000"/>
                  <a:alpha val="0"/>
                </a:schemeClr>
              </a:gs>
              <a:gs pos="0">
                <a:schemeClr val="bg1">
                  <a:alpha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chemeClr val="lt1"/>
              </a:solidFill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6"/>
            </p:custDataLst>
          </p:nvPr>
        </p:nvSpPr>
        <p:spPr>
          <a:xfrm>
            <a:off x="1005078" y="3008412"/>
            <a:ext cx="8753856" cy="121406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6720" b="1" i="0" u="none" strike="noStrike" kern="1200" cap="none" spc="0" normalizeH="0" baseline="0" noProof="1" dirty="0">
                <a:gradFill>
                  <a:gsLst>
                    <a:gs pos="20000">
                      <a:schemeClr val="accent2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>
          <a:xfrm>
            <a:off x="1005840" y="7627620"/>
            <a:ext cx="3291840" cy="43815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>
          <a:xfrm>
            <a:off x="4846320" y="7627620"/>
            <a:ext cx="4937760" cy="4381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10332720" y="7627620"/>
            <a:ext cx="3291840" cy="438150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  <p:sp>
        <p:nvSpPr>
          <p:cNvPr id="17" name="署名占位符 10"/>
          <p:cNvSpPr>
            <a:spLocks noGrp="1"/>
          </p:cNvSpPr>
          <p:nvPr>
            <p:ph type="body" sz="quarter" idx="17" hasCustomPrompt="1"/>
            <p:custDataLst>
              <p:tags r:id="rId20"/>
            </p:custDataLst>
          </p:nvPr>
        </p:nvSpPr>
        <p:spPr>
          <a:xfrm>
            <a:off x="1005078" y="4786752"/>
            <a:ext cx="2332800" cy="54873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92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929765" y="520065"/>
            <a:ext cx="9890125" cy="11163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</a:t>
            </a:r>
            <a:endParaRPr lang="en-US" sz="4650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5850"/>
              </a:lnSpc>
              <a:buNone/>
            </a:pPr>
            <a:endParaRPr lang="en-US" sz="4650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5850"/>
              </a:lnSpc>
              <a:buNone/>
            </a:pPr>
            <a:endParaRPr lang="en-US" sz="4650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5850"/>
              </a:lnSpc>
              <a:buNone/>
            </a:pPr>
            <a:r>
              <a:rPr lang="en-US" sz="465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Final defense on Industrial II  project</a:t>
            </a:r>
            <a:endParaRPr lang="en-US" sz="46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3380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Box 7"/>
          <p:cNvSpPr txBox="1"/>
          <p:nvPr/>
        </p:nvSpPr>
        <p:spPr>
          <a:xfrm>
            <a:off x="3192780" y="3931285"/>
            <a:ext cx="928306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dirty="0" smtClean="0">
                <a:sym typeface="+mn-ea"/>
              </a:rPr>
              <a:t>                                         </a:t>
            </a:r>
            <a:r>
              <a:rPr lang="en-US" sz="2000" dirty="0" smtClean="0">
                <a:sym typeface="+mn-ea"/>
              </a:rPr>
              <a:t>   </a:t>
            </a:r>
            <a:r>
              <a:rPr lang="en-US" sz="36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Hawassa University </a:t>
            </a:r>
            <a:endParaRPr lang="en-US" sz="3600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sz="36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Institute of Technology , Faculty of Informatics</a:t>
            </a:r>
            <a:endParaRPr lang="en-US" sz="36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</a:t>
            </a:r>
            <a:r>
              <a:rPr lang="en-US" sz="3600" i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Department of Computer Science</a:t>
            </a:r>
            <a:r>
              <a:rPr lang="en-US" sz="36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altLang="en-US" sz="3600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645" y="520065"/>
            <a:ext cx="2411730" cy="19475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46135" y="1200864"/>
            <a:ext cx="946404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091C5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Database Structure &amp; Relationships</a:t>
            </a:r>
            <a:endParaRPr lang="en-US" sz="3600" b="1" dirty="0">
              <a:solidFill>
                <a:srgbClr val="091C5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313861" y="31805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MySQL Used</a:t>
            </a:r>
            <a:endParaRPr lang="en-US" sz="28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670935"/>
            <a:ext cx="435530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Normalized tables for efficiency.</a:t>
            </a:r>
            <a:endParaRPr lang="en-US" sz="20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791" y="3293626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1805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Naming Convention</a:t>
            </a:r>
            <a:endParaRPr lang="en-US" sz="28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481304" y="3670935"/>
            <a:ext cx="435530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snake_case for tables/columns.</a:t>
            </a:r>
            <a:endParaRPr lang="en-US" sz="20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220" y="3293626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517648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Primary Keys</a:t>
            </a:r>
            <a:endParaRPr lang="en-US" sz="28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481304" y="5666899"/>
            <a:ext cx="435530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Always end with </a:t>
            </a:r>
            <a:r>
              <a:rPr lang="en-US" sz="2000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_id</a:t>
            </a: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.</a:t>
            </a:r>
            <a:endParaRPr lang="en-US" sz="20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0" y="5779056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313861" y="49950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Foreign Keys</a:t>
            </a:r>
            <a:endParaRPr lang="en-US" sz="28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9" name="Text 11"/>
          <p:cNvSpPr/>
          <p:nvPr/>
        </p:nvSpPr>
        <p:spPr>
          <a:xfrm>
            <a:off x="793790" y="5485448"/>
            <a:ext cx="435530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Ensure </a:t>
            </a:r>
            <a:r>
              <a:rPr lang="en-US" sz="2000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orders</a:t>
            </a: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 to </a:t>
            </a:r>
            <a:r>
              <a:rPr lang="en-US" sz="2000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users</a:t>
            </a: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 and </a:t>
            </a:r>
            <a:r>
              <a:rPr lang="en-US" sz="2000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menu_items</a:t>
            </a: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 to </a:t>
            </a:r>
            <a:r>
              <a:rPr lang="en-US" sz="2000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lounges</a:t>
            </a: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 relationships.</a:t>
            </a:r>
            <a:endParaRPr lang="en-US" sz="20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4791" y="5779056"/>
            <a:ext cx="255151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98700" y="1075690"/>
            <a:ext cx="11537950" cy="1417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091C5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Coding Workflow &amp; Deployment </a:t>
            </a:r>
            <a:r>
              <a:rPr sz="3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Readiness</a:t>
            </a:r>
            <a:endParaRPr lang="en-US" sz="36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2368550" y="2790190"/>
            <a:ext cx="3980180" cy="4502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571500" indent="-5715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Feature </a:t>
            </a:r>
            <a:r>
              <a:rPr lang="en-US" sz="32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Testing</a:t>
            </a:r>
            <a:endParaRPr lang="en-US" sz="32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513574" y="3376454"/>
            <a:ext cx="67060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Tested with Postman, MySQL Workbench, and Browser.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327910" y="3966210"/>
            <a:ext cx="436118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571500" indent="-5715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Collaborative</a:t>
            </a:r>
            <a:endParaRPr lang="en-US" sz="32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513495" y="4456589"/>
            <a:ext cx="636579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Used Pair Programming and code reviews.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264410" y="5046345"/>
            <a:ext cx="476504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571500" indent="-5715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Connectivity</a:t>
            </a:r>
            <a:endParaRPr lang="en-US" sz="32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513415" y="5536724"/>
            <a:ext cx="60255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Frontend &amp; Backend connected via Axios.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5"/>
          <p:cNvSpPr/>
          <p:nvPr/>
        </p:nvSpPr>
        <p:spPr>
          <a:xfrm>
            <a:off x="7123867" y="7162165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CEE6FD"/>
          </a:solidFill>
        </p:spPr>
      </p:sp>
      <p:sp>
        <p:nvSpPr>
          <p:cNvPr id="7" name="Shape 5"/>
          <p:cNvSpPr/>
          <p:nvPr/>
        </p:nvSpPr>
        <p:spPr>
          <a:xfrm>
            <a:off x="7123867" y="2474595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CEE6FD"/>
          </a:solidFill>
        </p:spPr>
      </p:sp>
      <p:sp>
        <p:nvSpPr>
          <p:cNvPr id="8" name="Text 6"/>
          <p:cNvSpPr/>
          <p:nvPr/>
        </p:nvSpPr>
        <p:spPr>
          <a:xfrm>
            <a:off x="7187625" y="2506444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32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1</a:t>
            </a:r>
            <a:endParaRPr lang="en-US" sz="32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2" name="Text 0"/>
          <p:cNvSpPr/>
          <p:nvPr/>
        </p:nvSpPr>
        <p:spPr>
          <a:xfrm>
            <a:off x="3820835" y="527209"/>
            <a:ext cx="6988135" cy="5316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600" b="1" dirty="0">
                <a:solidFill>
                  <a:srgbClr val="091C5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Testing Objectives &amp; Core Modules</a:t>
            </a:r>
            <a:endParaRPr lang="en-US" sz="3600" b="1" dirty="0">
              <a:solidFill>
                <a:srgbClr val="091C5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547574"/>
            <a:ext cx="13042821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Ensured the system is bug-free and meets all requirements.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011085"/>
            <a:ext cx="13042821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Manual testing done both  for frontend and backend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303770" y="2474595"/>
            <a:ext cx="22860" cy="5079206"/>
          </a:xfrm>
          <a:prstGeom prst="roundRect">
            <a:avLst>
              <a:gd name="adj" fmla="val 669768"/>
            </a:avLst>
          </a:prstGeom>
          <a:solidFill>
            <a:srgbClr val="B4CCE3"/>
          </a:solidFill>
        </p:spPr>
      </p:sp>
      <p:sp>
        <p:nvSpPr>
          <p:cNvPr id="6" name="Shape 4"/>
          <p:cNvSpPr/>
          <p:nvPr/>
        </p:nvSpPr>
        <p:spPr>
          <a:xfrm>
            <a:off x="6636425" y="2654498"/>
            <a:ext cx="510302" cy="2286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</p:spPr>
      </p:sp>
      <p:sp>
        <p:nvSpPr>
          <p:cNvPr id="9" name="Text 7"/>
          <p:cNvSpPr/>
          <p:nvPr/>
        </p:nvSpPr>
        <p:spPr>
          <a:xfrm>
            <a:off x="4338161" y="2533055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User Authentication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90" y="2900839"/>
            <a:ext cx="5670828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Login/logout functionality.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83673" y="3675102"/>
            <a:ext cx="510302" cy="2286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</p:spPr>
      </p:sp>
      <p:sp>
        <p:nvSpPr>
          <p:cNvPr id="12" name="Shape 10"/>
          <p:cNvSpPr/>
          <p:nvPr/>
        </p:nvSpPr>
        <p:spPr>
          <a:xfrm>
            <a:off x="7123867" y="3495199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CEE6FD"/>
          </a:solidFill>
        </p:spPr>
      </p:sp>
      <p:sp>
        <p:nvSpPr>
          <p:cNvPr id="13" name="Text 11"/>
          <p:cNvSpPr/>
          <p:nvPr/>
        </p:nvSpPr>
        <p:spPr>
          <a:xfrm>
            <a:off x="7187625" y="3527048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32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2</a:t>
            </a:r>
            <a:endParaRPr lang="en-US" sz="32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165783" y="3553658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Menu Management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165783" y="3921443"/>
            <a:ext cx="5670828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Item creation and updates.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636425" y="4554855"/>
            <a:ext cx="510302" cy="2286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</p:spPr>
      </p:sp>
      <p:sp>
        <p:nvSpPr>
          <p:cNvPr id="17" name="Shape 15"/>
          <p:cNvSpPr/>
          <p:nvPr/>
        </p:nvSpPr>
        <p:spPr>
          <a:xfrm>
            <a:off x="7123867" y="4374952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CEE6FD"/>
          </a:solidFill>
        </p:spPr>
      </p:sp>
      <p:sp>
        <p:nvSpPr>
          <p:cNvPr id="18" name="Text 16"/>
          <p:cNvSpPr/>
          <p:nvPr/>
        </p:nvSpPr>
        <p:spPr>
          <a:xfrm>
            <a:off x="7187625" y="4406801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32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3</a:t>
            </a:r>
            <a:endParaRPr lang="en-US" sz="32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338161" y="4433411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Order Processing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93790" y="4801195"/>
            <a:ext cx="5670828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Cart and order flow.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483673" y="5434608"/>
            <a:ext cx="510302" cy="2286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</p:spPr>
      </p:sp>
      <p:sp>
        <p:nvSpPr>
          <p:cNvPr id="22" name="Shape 20"/>
          <p:cNvSpPr/>
          <p:nvPr/>
        </p:nvSpPr>
        <p:spPr>
          <a:xfrm>
            <a:off x="7123867" y="5254704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CEE6FD"/>
          </a:solidFill>
        </p:spPr>
      </p:sp>
      <p:sp>
        <p:nvSpPr>
          <p:cNvPr id="23" name="Text 21"/>
          <p:cNvSpPr/>
          <p:nvPr/>
        </p:nvSpPr>
        <p:spPr>
          <a:xfrm>
            <a:off x="7187625" y="5286554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32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4</a:t>
            </a:r>
            <a:endParaRPr lang="en-US" sz="32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165783" y="5313164"/>
            <a:ext cx="2198251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Feedback Submission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165783" y="5680948"/>
            <a:ext cx="5670828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Collection and display.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636425" y="6314361"/>
            <a:ext cx="510302" cy="2286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</p:spPr>
      </p:sp>
      <p:sp>
        <p:nvSpPr>
          <p:cNvPr id="27" name="Shape 25"/>
          <p:cNvSpPr/>
          <p:nvPr/>
        </p:nvSpPr>
        <p:spPr>
          <a:xfrm>
            <a:off x="7123867" y="6134457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CEE6FD"/>
          </a:solidFill>
        </p:spPr>
      </p:sp>
      <p:sp>
        <p:nvSpPr>
          <p:cNvPr id="28" name="Text 26"/>
          <p:cNvSpPr/>
          <p:nvPr/>
        </p:nvSpPr>
        <p:spPr>
          <a:xfrm>
            <a:off x="7187625" y="6166306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32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5</a:t>
            </a:r>
            <a:endParaRPr lang="en-US" sz="32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4338161" y="6192917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Admin Functions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93790" y="6560701"/>
            <a:ext cx="5670828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Management tools.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31" name="Text 21"/>
          <p:cNvSpPr/>
          <p:nvPr/>
        </p:nvSpPr>
        <p:spPr>
          <a:xfrm>
            <a:off x="7187625" y="7194094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000"/>
              </a:lnSpc>
              <a:buNone/>
            </a:pP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6</a:t>
            </a:r>
            <a:endParaRPr lang="en-US" sz="3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Shape 19"/>
          <p:cNvSpPr/>
          <p:nvPr/>
        </p:nvSpPr>
        <p:spPr>
          <a:xfrm>
            <a:off x="7422713" y="7336433"/>
            <a:ext cx="510302" cy="2286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</p:spPr>
      </p:sp>
      <p:sp>
        <p:nvSpPr>
          <p:cNvPr id="33" name="Text Box 32"/>
          <p:cNvSpPr txBox="1"/>
          <p:nvPr/>
        </p:nvSpPr>
        <p:spPr>
          <a:xfrm>
            <a:off x="7811135" y="7193280"/>
            <a:ext cx="68192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Database &amp; API connectivity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21225" y="615315"/>
            <a:ext cx="7124065" cy="697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l">
              <a:spcAft>
                <a:spcPct val="60000"/>
              </a:spcAft>
            </a:pPr>
            <a:r>
              <a:rPr sz="3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Test Case Design</a:t>
            </a:r>
            <a:endParaRPr sz="36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Font typeface="Arial" panose="020B0604020202020204"/>
              <a:buNone/>
            </a:pPr>
            <a:endParaRPr lang="en-US" sz="36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67212" y="1647111"/>
            <a:ext cx="501968" cy="501968"/>
          </a:xfrm>
          <a:prstGeom prst="roundRect">
            <a:avLst>
              <a:gd name="adj" fmla="val 40002"/>
            </a:avLst>
          </a:prstGeom>
          <a:solidFill>
            <a:srgbClr val="CEE6FD"/>
          </a:solidFill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913" y="1688961"/>
            <a:ext cx="334566" cy="4182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92183" y="1723787"/>
            <a:ext cx="2788801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Login Tests</a:t>
            </a:r>
            <a:endParaRPr lang="en-US" sz="28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992183" y="2206109"/>
            <a:ext cx="6857405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Valid, empty fields, wrong credentials.</a:t>
            </a:r>
            <a:endParaRPr lang="en-US" sz="20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6267212" y="3009186"/>
            <a:ext cx="501968" cy="501968"/>
          </a:xfrm>
          <a:prstGeom prst="roundRect">
            <a:avLst>
              <a:gd name="adj" fmla="val 40002"/>
            </a:avLst>
          </a:prstGeom>
          <a:solidFill>
            <a:srgbClr val="CEE6FD"/>
          </a:solidFill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913" y="3051036"/>
            <a:ext cx="334566" cy="4182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92183" y="3085862"/>
            <a:ext cx="2788801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Order Tests</a:t>
            </a:r>
            <a:endParaRPr lang="en-US" sz="28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992183" y="3568184"/>
            <a:ext cx="6857405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Add to cart, submit order, empty cart.</a:t>
            </a:r>
            <a:endParaRPr lang="en-US" sz="20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6267212" y="4371261"/>
            <a:ext cx="501968" cy="501968"/>
          </a:xfrm>
          <a:prstGeom prst="roundRect">
            <a:avLst>
              <a:gd name="adj" fmla="val 40002"/>
            </a:avLst>
          </a:prstGeom>
          <a:solidFill>
            <a:srgbClr val="CEE6FD"/>
          </a:solidFill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913" y="4413111"/>
            <a:ext cx="334566" cy="41826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92183" y="4447937"/>
            <a:ext cx="2788801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Lounge Staff</a:t>
            </a:r>
            <a:endParaRPr lang="en-US" sz="28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6992183" y="4930259"/>
            <a:ext cx="6857405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Add/edit menu items.</a:t>
            </a:r>
            <a:endParaRPr lang="en-US" sz="20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16" name="Shape 10"/>
          <p:cNvSpPr/>
          <p:nvPr/>
        </p:nvSpPr>
        <p:spPr>
          <a:xfrm>
            <a:off x="6267212" y="5733336"/>
            <a:ext cx="501968" cy="501968"/>
          </a:xfrm>
          <a:prstGeom prst="roundRect">
            <a:avLst>
              <a:gd name="adj" fmla="val 40002"/>
            </a:avLst>
          </a:prstGeom>
          <a:solidFill>
            <a:srgbClr val="CEE6FD"/>
          </a:solidFill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913" y="5775186"/>
            <a:ext cx="334566" cy="41826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92183" y="5810012"/>
            <a:ext cx="2788801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Feedback &amp; Reports</a:t>
            </a:r>
            <a:endParaRPr lang="en-US" sz="28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6992183" y="6292334"/>
            <a:ext cx="6857405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Submit feedback, view analytics.</a:t>
            </a:r>
            <a:endParaRPr lang="en-US" sz="20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6267212" y="6900267"/>
            <a:ext cx="7582376" cy="7138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Designed with valid &amp; invalid inputs to simulate real user actions. Each test passed successfully.</a:t>
            </a:r>
            <a:endParaRPr lang="en-US" sz="20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" y="2562860"/>
            <a:ext cx="5962650" cy="36398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hape 1"/>
          <p:cNvSpPr/>
          <p:nvPr/>
        </p:nvSpPr>
        <p:spPr>
          <a:xfrm>
            <a:off x="1207770" y="2401570"/>
            <a:ext cx="11796395" cy="4050665"/>
          </a:xfrm>
          <a:prstGeom prst="roundRect">
            <a:avLst>
              <a:gd name="adj" fmla="val 15622"/>
            </a:avLst>
          </a:prstGeom>
          <a:solidFill>
            <a:srgbClr val="CEE6FD"/>
          </a:solidFill>
        </p:spPr>
        <p:txBody>
          <a:bodyPr/>
          <a:p>
            <a:endParaRPr lang="en-GB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1228725" y="2187575"/>
            <a:ext cx="11768455" cy="47428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sz="1600"/>
          </a:p>
          <a:p>
            <a:pPr>
              <a:buFont typeface="Arial" panose="020B0604020202020204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Unit Testing: Tested individual components (e.g., LoginPage, Cart)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Integration Testing: Verified frontend ↔ backend using Postman &amp; MySQL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System Testing: Simulated real user sessions (admin/student)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Acceptance Testing: Reviewed by team before submission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v"/>
            </a:pPr>
            <a:endParaRPr sz="3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v"/>
            </a:pPr>
            <a:endParaRPr sz="3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v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Tools: Chrome, Postman, MySQL Workbench, localhost</a:t>
            </a:r>
            <a:endParaRPr lang="en-GB" altLang="en-US"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702685" y="1100455"/>
            <a:ext cx="7924800" cy="10871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GB" sz="3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Testing Types &amp; Tools Used</a:t>
            </a:r>
            <a:endParaRPr lang="en-US" altLang="en-GB" sz="36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91020" y="734854"/>
            <a:ext cx="9092803" cy="6734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8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Error Handling &amp; Validation Results</a:t>
            </a:r>
            <a:endParaRPr lang="en-US" sz="48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491020" y="1731407"/>
            <a:ext cx="9385221" cy="689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Our application robustly handles various errors to ensure a smooth user experience and system stability. All critical errors are managed with try/catch blocks and middleware.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491020" y="2663428"/>
            <a:ext cx="484823" cy="484823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1863" y="2703850"/>
            <a:ext cx="323136" cy="40397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91226" y="2737485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API Failure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191226" y="3203258"/>
            <a:ext cx="8685014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Handled gracefully with user-friendly 404 messages for unavailable resources.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1491020" y="3978950"/>
            <a:ext cx="484823" cy="484823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63" y="4019371"/>
            <a:ext cx="323136" cy="40397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91226" y="4053007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Form Errors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2191226" y="4518779"/>
            <a:ext cx="8685014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Alerts appear for empty or invalid fields, guiding users to correct their input.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1491020" y="5294471"/>
            <a:ext cx="484823" cy="484823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863" y="5334893"/>
            <a:ext cx="323136" cy="40397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191226" y="5368528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Authentication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2191226" y="5834301"/>
            <a:ext cx="8685014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Unauthorized access attempts result in a 401 response, requiring proper tokens.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7" name="Shape 11"/>
          <p:cNvSpPr/>
          <p:nvPr/>
        </p:nvSpPr>
        <p:spPr>
          <a:xfrm>
            <a:off x="1491020" y="6609993"/>
            <a:ext cx="484823" cy="484823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863" y="6650415"/>
            <a:ext cx="323136" cy="403979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2191226" y="6684050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Authorization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2191226" y="7149822"/>
            <a:ext cx="8685014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Users attempting administrative routes without permission are denied with a 403.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973967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Why Security Matters in Our System</a:t>
            </a:r>
            <a:endParaRPr lang="en-US" sz="48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88369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Security is paramount to protect sensitive user data and maintain system integrity. It builds trust and prevents unauthorized access or data breaches. Our approach spans both database and system levels.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169325"/>
            <a:ext cx="2152055" cy="130694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3785354"/>
            <a:ext cx="318968" cy="398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57217" y="339613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System Integrity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5357217" y="3886557"/>
            <a:ext cx="32776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Ensures reliability and user trust.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5187077" y="448937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4532948"/>
            <a:ext cx="4304109" cy="130694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987052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33304" y="475976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Access Control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433304" y="5250180"/>
            <a:ext cx="440102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Prevents unauthorized entry and data leaks.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3" name="Shape 7"/>
          <p:cNvSpPr/>
          <p:nvPr/>
        </p:nvSpPr>
        <p:spPr>
          <a:xfrm>
            <a:off x="6263164" y="5852993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896570"/>
            <a:ext cx="6456164" cy="1306949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6350675"/>
            <a:ext cx="318968" cy="39862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509272" y="61233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Data Protection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7509272" y="6613803"/>
            <a:ext cx="452997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Secures user data and financial transactions.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5350"/>
            <a:ext cx="6872168" cy="5316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44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Database-Level Security Measures</a:t>
            </a:r>
            <a:endParaRPr lang="en-US" sz="44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67126"/>
            <a:ext cx="13042821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We implement stringent measures to secure our database, from access control to data encryption and backup strategies.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30636"/>
            <a:ext cx="850583" cy="10207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99523" y="2400657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RBAC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99523" y="2768441"/>
            <a:ext cx="1193708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Role-based access control for student, staff, and admin roles.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51359"/>
            <a:ext cx="850583" cy="10207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99523" y="3421380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Password Hashing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99523" y="3789164"/>
            <a:ext cx="1193708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All passwords encrypted with bcrypt for strong security.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72082"/>
            <a:ext cx="850583" cy="102072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99523" y="4442103"/>
            <a:ext cx="2423993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SQL Injection Protection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99523" y="4809887"/>
            <a:ext cx="1193708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Parameterized queries prevent malicious SQL injection attacks.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92804"/>
            <a:ext cx="850583" cy="102072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99523" y="5462826"/>
            <a:ext cx="2603540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Sensitive Data Encryption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899523" y="5830610"/>
            <a:ext cx="1193708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Payment and other sensitive information are securely encrypted.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313527"/>
            <a:ext cx="850583" cy="102072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99523" y="6483548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Daily Backups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899523" y="6851333"/>
            <a:ext cx="1193708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Automated daily backups ensure data recovery in case of failure.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24925" y="1197412"/>
            <a:ext cx="973716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chemeClr val="tx1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API Security &amp; Session Management</a:t>
            </a:r>
            <a:endParaRPr lang="en-US" sz="3600" b="1" dirty="0">
              <a:solidFill>
                <a:schemeClr val="tx1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0365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Our API security is built on robust authentication and session management, safeguarding against common web vulnerabilities.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22171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5" name="Text 3"/>
          <p:cNvSpPr/>
          <p:nvPr/>
        </p:nvSpPr>
        <p:spPr>
          <a:xfrm>
            <a:off x="1020604" y="344852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JWT Authentication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20604" y="3938945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Only verified users can access APIs using JSON Web Tokens.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16962" y="322171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8" name="Text 6"/>
          <p:cNvSpPr/>
          <p:nvPr/>
        </p:nvSpPr>
        <p:spPr>
          <a:xfrm>
            <a:off x="5443776" y="344852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HTTP-only Cookies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443776" y="3938945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Tokens are stored in HTTP-only cookies, hidden from JavaScript.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9640133" y="322171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11" name="Text 9"/>
          <p:cNvSpPr/>
          <p:nvPr/>
        </p:nvSpPr>
        <p:spPr>
          <a:xfrm>
            <a:off x="9866948" y="344852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Auto Logout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866948" y="3938945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Sessions automatically expire after a period of user inactivity.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93790" y="5118378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14" name="Text 12"/>
          <p:cNvSpPr/>
          <p:nvPr/>
        </p:nvSpPr>
        <p:spPr>
          <a:xfrm>
            <a:off x="1020604" y="53451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CORS Policies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20604" y="5835610"/>
            <a:ext cx="59544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Strict CORS policies block unauthorized frontend access to APIs.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428667" y="5118378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17" name="Text 15"/>
          <p:cNvSpPr/>
          <p:nvPr/>
        </p:nvSpPr>
        <p:spPr>
          <a:xfrm>
            <a:off x="7655481" y="53451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Rate Limiting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655481" y="5835610"/>
            <a:ext cx="59544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Implemented to prevent brute-force attacks and service spamming.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1629"/>
            <a:ext cx="867465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Secure Cookies &amp; XSS Protection</a:t>
            </a:r>
            <a:endParaRPr lang="en-US" sz="54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14036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Cookie security flags and robust input validation are critical for preventing cross-site scripting (XSS) and cross-site request forgery (CSRF) attacks.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50143"/>
            <a:ext cx="6244709" cy="42726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302180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Cookie Flags Set</a:t>
            </a:r>
            <a:endParaRPr lang="en-US" sz="28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99521" y="360295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2000" b="1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httpOnly:</a:t>
            </a: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 true - Prevents client-side script access.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99521" y="404514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2000" b="1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secure:</a:t>
            </a: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 true - Ensures cookies are sent only over HTTPS.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9521" y="4487347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2000" b="1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sameSite:</a:t>
            </a: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 'Strict' - Blocks cross-site request forgery (CSRF).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99521" y="54399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XSS Protection</a:t>
            </a:r>
            <a:endParaRPr lang="en-US" sz="28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99521" y="602111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Inputs are rigorously validated on both frontend and backend.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99521" y="682621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Sanitization prevents malicious script injection.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355725" y="932815"/>
            <a:ext cx="1097089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4400" u="sng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Topic: Cuisine Management System for HU-    </a:t>
            </a:r>
            <a:r>
              <a:rPr lang="en-US" sz="4400" u="sng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IoT</a:t>
            </a:r>
            <a:r>
              <a:rPr lang="en-US" sz="4400" u="sng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Campus</a:t>
            </a:r>
            <a:endParaRPr lang="en-US" altLang="en-US" sz="4400" u="sng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005965" y="2961005"/>
            <a:ext cx="10306685" cy="3845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>
              <a:buNone/>
            </a:pP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    Advisor: Ms. </a:t>
            </a: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Turufat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Tesfaye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buNone/>
            </a:pP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Group Members :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Betelhem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W/Michael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Ebise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Gutema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Fadima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Mohammed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</a:t>
            </a: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Hawi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Belete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Sinen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Abebe</a:t>
            </a:r>
            <a:endParaRPr lang="en-US" altLang="en-US" sz="2400" dirty="0" err="1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3682980" y="8070850"/>
            <a:ext cx="4963160" cy="292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1015936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Middleware &amp; General Safety Features</a:t>
            </a:r>
            <a:endParaRPr lang="en-US" sz="54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Our system employs comprehensive middleware and general safety features to ensure robust security across all interactions. These layers are critical for preventing unauthorized access and data exposure.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857256" y="326124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Middleware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751659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Checks authentication and roles on every route request.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667006"/>
            <a:ext cx="339328" cy="424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26124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Generic Errors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937790" y="3751659"/>
            <a:ext cx="3898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Error messages are generic to avoid leaking sensitive system information.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4055507"/>
            <a:ext cx="339328" cy="424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5323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Input Validation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937790" y="6022777"/>
            <a:ext cx="3898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Validation is enforced on both frontend and backend for data integrity.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6281380"/>
            <a:ext cx="339328" cy="42422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57256" y="55323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HTTPS/TLS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793790" y="6022777"/>
            <a:ext cx="389870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HTTPS deployment with TLS encryption is planned for secure communication.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89287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7342"/>
            <a:ext cx="7086719" cy="637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600" b="1" dirty="0">
                <a:solidFill>
                  <a:schemeClr val="tx1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Ready for Production Hosting</a:t>
            </a:r>
            <a:endParaRPr lang="en-US" sz="3600" b="1" dirty="0">
              <a:solidFill>
                <a:schemeClr val="tx1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683544"/>
            <a:ext cx="13042821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The application is prepared for seamless transition to production, with distinct strategies for frontend, backend, and database deployment.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239804"/>
            <a:ext cx="1630323" cy="1183719"/>
          </a:xfrm>
          <a:prstGeom prst="roundRect">
            <a:avLst>
              <a:gd name="adj" fmla="val 2587"/>
            </a:avLst>
          </a:prstGeom>
          <a:solidFill>
            <a:srgbClr val="E9ECF2"/>
          </a:solidFill>
        </p:spPr>
      </p:sp>
      <p:sp>
        <p:nvSpPr>
          <p:cNvPr id="5" name="Text 3"/>
          <p:cNvSpPr/>
          <p:nvPr/>
        </p:nvSpPr>
        <p:spPr>
          <a:xfrm>
            <a:off x="1465421" y="2652236"/>
            <a:ext cx="287060" cy="358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1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628186" y="2443877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Frontend Build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628186" y="2885123"/>
            <a:ext cx="9157573" cy="3343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Utilize </a:t>
            </a:r>
            <a:r>
              <a:rPr lang="en-US" sz="2000" dirty="0">
                <a:solidFill>
                  <a:srgbClr val="15213F"/>
                </a:solidFill>
                <a:highlight>
                  <a:srgbClr val="D7DFF4"/>
                </a:highlight>
                <a:latin typeface="Times New Roman" panose="02020603050405020304" charset="0"/>
                <a:ea typeface="Consolas" panose="020B0609020204030204" pitchFamily="34" charset="-122"/>
                <a:cs typeface="Times New Roman" panose="02020603050405020304" charset="0"/>
              </a:rPr>
              <a:t>npm run build</a:t>
            </a: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 for optimized production assets. Host on Apache or Nginx for efficient delivery.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2526149" y="3413998"/>
            <a:ext cx="11208425" cy="11430"/>
          </a:xfrm>
          <a:prstGeom prst="roundRect">
            <a:avLst>
              <a:gd name="adj" fmla="val 267907"/>
            </a:avLst>
          </a:prstGeom>
          <a:solidFill>
            <a:srgbClr val="CFD2D8"/>
          </a:solidFill>
        </p:spPr>
      </p:sp>
      <p:sp>
        <p:nvSpPr>
          <p:cNvPr id="9" name="Shape 7"/>
          <p:cNvSpPr/>
          <p:nvPr/>
        </p:nvSpPr>
        <p:spPr>
          <a:xfrm>
            <a:off x="793790" y="3525560"/>
            <a:ext cx="3260646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0523" y="3934182"/>
            <a:ext cx="287060" cy="358735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4258508" y="3729633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Backend Deployment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258508" y="4170878"/>
            <a:ext cx="6828949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Deploy the Node.js Express application to a compatible server environment.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156472" y="4692134"/>
            <a:ext cx="9578102" cy="11430"/>
          </a:xfrm>
          <a:prstGeom prst="roundRect">
            <a:avLst>
              <a:gd name="adj" fmla="val 267907"/>
            </a:avLst>
          </a:prstGeom>
          <a:solidFill>
            <a:srgbClr val="CFD2D8"/>
          </a:solidFill>
        </p:spPr>
      </p:sp>
      <p:sp>
        <p:nvSpPr>
          <p:cNvPr id="14" name="Shape 11"/>
          <p:cNvSpPr/>
          <p:nvPr/>
        </p:nvSpPr>
        <p:spPr>
          <a:xfrm>
            <a:off x="793790" y="4803696"/>
            <a:ext cx="4890968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744" y="5212318"/>
            <a:ext cx="287060" cy="35873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5888831" y="5007769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Database Migration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5888831" y="5449014"/>
            <a:ext cx="7719536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Move the MySQL database to a secure cloud or institutional server for robust hosting.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8" name="Shape 14"/>
          <p:cNvSpPr/>
          <p:nvPr/>
        </p:nvSpPr>
        <p:spPr>
          <a:xfrm>
            <a:off x="5786795" y="5970270"/>
            <a:ext cx="7947779" cy="11430"/>
          </a:xfrm>
          <a:prstGeom prst="roundRect">
            <a:avLst>
              <a:gd name="adj" fmla="val 267907"/>
            </a:avLst>
          </a:prstGeom>
          <a:solidFill>
            <a:srgbClr val="CFD2D8"/>
          </a:solidFill>
        </p:spPr>
      </p:sp>
      <p:sp>
        <p:nvSpPr>
          <p:cNvPr id="19" name="Shape 15"/>
          <p:cNvSpPr/>
          <p:nvPr/>
        </p:nvSpPr>
        <p:spPr>
          <a:xfrm>
            <a:off x="793790" y="6081832"/>
            <a:ext cx="6521410" cy="1510427"/>
          </a:xfrm>
          <a:prstGeom prst="roundRect">
            <a:avLst>
              <a:gd name="adj" fmla="val 2027"/>
            </a:avLst>
          </a:prstGeom>
          <a:solidFill>
            <a:srgbClr val="E9ECF2"/>
          </a:solidFill>
        </p:spPr>
      </p:sp>
      <p:sp>
        <p:nvSpPr>
          <p:cNvPr id="20" name="Text 16"/>
          <p:cNvSpPr/>
          <p:nvPr/>
        </p:nvSpPr>
        <p:spPr>
          <a:xfrm>
            <a:off x="3910965" y="6657618"/>
            <a:ext cx="287060" cy="358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4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7519273" y="6285905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Secure Configuration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7519273" y="6727150"/>
            <a:ext cx="6113264" cy="6610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Use </a:t>
            </a:r>
            <a:r>
              <a:rPr lang="en-US" sz="2000" dirty="0">
                <a:solidFill>
                  <a:srgbClr val="15213F"/>
                </a:solidFill>
                <a:highlight>
                  <a:srgbClr val="D7DFF4"/>
                </a:highlight>
                <a:latin typeface="Times New Roman" panose="02020603050405020304" charset="0"/>
                <a:ea typeface="Consolas" panose="020B0609020204030204" pitchFamily="34" charset="-122"/>
                <a:cs typeface="Times New Roman" panose="02020603050405020304" charset="0"/>
              </a:rPr>
              <a:t>.env.production</a:t>
            </a: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 for environment-specific configurations and ensure middleware, bcrypt, and CORS remain active.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7241" y="619839"/>
            <a:ext cx="7486650" cy="667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00" b="1" dirty="0">
                <a:solidFill>
                  <a:schemeClr val="tx1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System Modification Strategy</a:t>
            </a:r>
            <a:endParaRPr lang="en-US" sz="3600" b="1" dirty="0">
              <a:solidFill>
                <a:schemeClr val="tx1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241" y="1608058"/>
            <a:ext cx="1068467" cy="12821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76224" y="1821656"/>
            <a:ext cx="2671286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Mobile App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76224" y="2283738"/>
            <a:ext cx="6180534" cy="341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Android/iOS app for better accessibility. Reach users on the go.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41" y="2890242"/>
            <a:ext cx="1068467" cy="15731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76224" y="3103840"/>
            <a:ext cx="2671286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Loyalty Program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176224" y="3565922"/>
            <a:ext cx="6180534" cy="683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Reward system to engage frequent users. Boost customer retention.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4463415"/>
            <a:ext cx="1068467" cy="15731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76224" y="4677013"/>
            <a:ext cx="2671286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Live Tracking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176224" y="5139095"/>
            <a:ext cx="6180534" cy="683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Real-time order tracking with wait times. Enhance user transparency.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41" y="6036588"/>
            <a:ext cx="1068467" cy="157317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76224" y="6250186"/>
            <a:ext cx="3059668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Food Recommendations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2176224" y="6712268"/>
            <a:ext cx="6180534" cy="683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Automated suggestions based on order history. Personalize user experience.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9173"/>
            <a:ext cx="7755850" cy="6734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Backup and Recovery Strategy</a:t>
            </a:r>
            <a:endParaRPr lang="en-US" sz="4000" dirty="0">
              <a:solidFill>
                <a:schemeClr val="tx1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23" name="Shape 1"/>
          <p:cNvSpPr/>
          <p:nvPr/>
        </p:nvSpPr>
        <p:spPr>
          <a:xfrm>
            <a:off x="1167765" y="1957070"/>
            <a:ext cx="4913630" cy="5422900"/>
          </a:xfrm>
          <a:prstGeom prst="roundRect">
            <a:avLst>
              <a:gd name="adj" fmla="val 42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MySQL Database Backup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  <a:p>
            <a:pPr marL="285750" indent="-285750" algn="l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  <a:sym typeface="+mn-ea"/>
              </a:rPr>
              <a:t>Daily backups using mysqldump. Ensures data integrity.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Dual Storage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  <a:p>
            <a:pPr marL="285750" indent="-285750" algn="l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  <a:sym typeface="+mn-ea"/>
              </a:rPr>
              <a:t>Backups stored online (cloud) and offline (external storage). Redundancy is key.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System Restore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  <a:p>
            <a:pPr marL="285750" indent="-285750" algn="l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  <a:sym typeface="+mn-ea"/>
              </a:rPr>
              <a:t>In case of failure, use mysql &lt; backup.sql. Quick recovery.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One-Click Backup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  <a:p>
            <a:pPr marL="285750" indent="-285750" algn="l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  <a:sym typeface="+mn-ea"/>
              </a:rPr>
              <a:t>Admins can initiate backups from dashboard. User-friendly.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GB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Shape 1"/>
          <p:cNvSpPr/>
          <p:nvPr/>
        </p:nvSpPr>
        <p:spPr>
          <a:xfrm>
            <a:off x="8010525" y="2578735"/>
            <a:ext cx="4772660" cy="3522980"/>
          </a:xfrm>
          <a:prstGeom prst="roundRect">
            <a:avLst>
              <a:gd name="adj" fmla="val 42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p>
            <a:pPr>
              <a:spcAft>
                <a:spcPct val="60000"/>
              </a:spcAft>
            </a:pPr>
            <a:r>
              <a:rPr sz="2000" b="1">
                <a:sym typeface="+mn-ea"/>
              </a:rPr>
              <a:t>Project Code Backup</a:t>
            </a:r>
            <a:endParaRPr sz="2000" b="1"/>
          </a:p>
          <a:p>
            <a:pPr>
              <a:buFont typeface="Arial" panose="020B0604020202020204"/>
              <a:buChar char="•"/>
            </a:pPr>
            <a:r>
              <a:rPr sz="2000">
                <a:sym typeface="+mn-ea"/>
              </a:rPr>
              <a:t>Two backup methods were used:</a:t>
            </a:r>
            <a:endParaRPr sz="2000"/>
          </a:p>
          <a:p>
            <a:pPr>
              <a:buFont typeface="Arial" panose="020B0604020202020204"/>
              <a:buChar char="•"/>
            </a:pPr>
            <a:endParaRPr sz="2000"/>
          </a:p>
          <a:p>
            <a:pPr lvl="1" indent="0">
              <a:buFont typeface="Arial" panose="020B0604020202020204"/>
              <a:buNone/>
            </a:pPr>
            <a:r>
              <a:rPr sz="2000">
                <a:sym typeface="+mn-ea"/>
              </a:rPr>
              <a:t>GitHub: Best for version control and easy recovery using git clone.</a:t>
            </a:r>
            <a:endParaRPr sz="2000"/>
          </a:p>
          <a:p>
            <a:pPr lvl="1">
              <a:buFont typeface="Arial" panose="020B0604020202020204"/>
              <a:buChar char="◦"/>
            </a:pPr>
            <a:endParaRPr sz="2000"/>
          </a:p>
          <a:p>
            <a:pPr lvl="1" indent="0">
              <a:buFont typeface="Arial" panose="020B0604020202020204"/>
              <a:buNone/>
            </a:pPr>
            <a:r>
              <a:rPr sz="2000">
                <a:sym typeface="+mn-ea"/>
              </a:rPr>
              <a:t>Manual: The entire project folder zipped and saved on cloud/USB.</a:t>
            </a:r>
            <a:endParaRPr lang="en-GB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8315"/>
            <a:ext cx="7959804" cy="637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8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Server Crash &amp; Disaster Recovery</a:t>
            </a:r>
            <a:endParaRPr lang="en-US" sz="48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854518"/>
            <a:ext cx="1630323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5421" y="2263140"/>
            <a:ext cx="287060" cy="3587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28186" y="2058591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Reinstall Core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628186" y="2499836"/>
            <a:ext cx="4908352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Reinstall Node.js and MySQL. Foundation for recovery.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2526149" y="3021092"/>
            <a:ext cx="11208425" cy="11430"/>
          </a:xfrm>
          <a:prstGeom prst="roundRect">
            <a:avLst>
              <a:gd name="adj" fmla="val 267907"/>
            </a:avLst>
          </a:prstGeom>
          <a:solidFill>
            <a:srgbClr val="CFD2D8"/>
          </a:solidFill>
        </p:spPr>
      </p:sp>
      <p:sp>
        <p:nvSpPr>
          <p:cNvPr id="8" name="Shape 5"/>
          <p:cNvSpPr/>
          <p:nvPr/>
        </p:nvSpPr>
        <p:spPr>
          <a:xfrm>
            <a:off x="793790" y="3132653"/>
            <a:ext cx="3260646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</p:spPr>
      </p:sp>
      <p:sp>
        <p:nvSpPr>
          <p:cNvPr id="9" name="Text 6"/>
          <p:cNvSpPr/>
          <p:nvPr/>
        </p:nvSpPr>
        <p:spPr>
          <a:xfrm>
            <a:off x="2280523" y="3541276"/>
            <a:ext cx="287060" cy="358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2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58508" y="3336727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Code Recovery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258508" y="3777972"/>
            <a:ext cx="5386626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Recover code using GitHub (git clone). Restore project files.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4156472" y="4299228"/>
            <a:ext cx="9578102" cy="11430"/>
          </a:xfrm>
          <a:prstGeom prst="roundRect">
            <a:avLst>
              <a:gd name="adj" fmla="val 267907"/>
            </a:avLst>
          </a:prstGeom>
          <a:solidFill>
            <a:srgbClr val="CFD2D8"/>
          </a:solidFill>
        </p:spPr>
      </p:sp>
      <p:sp>
        <p:nvSpPr>
          <p:cNvPr id="13" name="Shape 10"/>
          <p:cNvSpPr/>
          <p:nvPr/>
        </p:nvSpPr>
        <p:spPr>
          <a:xfrm>
            <a:off x="793790" y="4410789"/>
            <a:ext cx="4890968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744" y="4819412"/>
            <a:ext cx="287060" cy="358735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888831" y="4614863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Database Restore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5888831" y="5056108"/>
            <a:ext cx="519957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Restore database from backup.sql. Critical data retrieved.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5786795" y="5577364"/>
            <a:ext cx="7947779" cy="11430"/>
          </a:xfrm>
          <a:prstGeom prst="roundRect">
            <a:avLst>
              <a:gd name="adj" fmla="val 267907"/>
            </a:avLst>
          </a:prstGeom>
          <a:solidFill>
            <a:srgbClr val="CFD2D8"/>
          </a:solidFill>
        </p:spPr>
      </p:sp>
      <p:sp>
        <p:nvSpPr>
          <p:cNvPr id="18" name="Shape 14"/>
          <p:cNvSpPr/>
          <p:nvPr/>
        </p:nvSpPr>
        <p:spPr>
          <a:xfrm>
            <a:off x="793790" y="5688925"/>
            <a:ext cx="6521410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965" y="6097548"/>
            <a:ext cx="287060" cy="35873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7519273" y="5892998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System Restart</a:t>
            </a:r>
            <a:endParaRPr lang="en-US" sz="28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7519273" y="6334244"/>
            <a:ext cx="5992773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Start system with npm install and npm start. Bring services online.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22" name="Text 17"/>
          <p:cNvSpPr/>
          <p:nvPr/>
        </p:nvSpPr>
        <p:spPr>
          <a:xfrm>
            <a:off x="793790" y="7094577"/>
            <a:ext cx="13042821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49610" y="803593"/>
            <a:ext cx="5103614" cy="637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Conclusion</a:t>
            </a:r>
            <a:endParaRPr lang="en-US" sz="4400" b="1" dirty="0">
              <a:solidFill>
                <a:schemeClr val="tx1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46039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360414"/>
            <a:ext cx="2348627" cy="6376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Full-Stack Web App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3120509"/>
            <a:ext cx="2348627" cy="980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System successfully built as a full-stack web application.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568" y="1646039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97568" y="2360414"/>
            <a:ext cx="2348746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User Benefits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3397568" y="2801660"/>
            <a:ext cx="2348746" cy="980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Students easily view menus, order food, and give feedback.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64" y="1646039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01464" y="2360414"/>
            <a:ext cx="2348746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Admin Tools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001464" y="2801660"/>
            <a:ext cx="2348746" cy="980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Lounge staff and admins manage menus, payments, track orders.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290" y="1982867"/>
            <a:ext cx="510302" cy="5103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366290" y="2697242"/>
            <a:ext cx="2348627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Tech Stack</a:t>
            </a:r>
            <a:endParaRPr lang="en-US" sz="24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9366290" y="3138488"/>
            <a:ext cx="2348627" cy="653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ReactJS + Redux, Node.js + Express, MySQL.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2999780" y="5809615"/>
            <a:ext cx="7556421" cy="980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Improved convenience, speed, and transparency for everyone. We delivered a powerful solution.</a:t>
            </a:r>
            <a:endParaRPr 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2999740" y="4946650"/>
            <a:ext cx="73152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  <a:sym typeface="+mn-ea"/>
              </a:rPr>
              <a:t>Solved major manual issues like long queues, menu confusion, and no order tracking. </a:t>
            </a:r>
            <a:endParaRPr lang="en-US" altLang="en-US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1005078" y="3008412"/>
            <a:ext cx="8753856" cy="1214065"/>
          </a:xfrm>
        </p:spPr>
        <p:txBody>
          <a:bodyPr/>
          <a:lstStyle/>
          <a:p>
            <a:r>
              <a:rPr lang="en-US"/>
              <a:t>Thank You</a:t>
            </a:r>
            <a:endParaRPr lang="en-US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hape 1"/>
          <p:cNvSpPr/>
          <p:nvPr/>
        </p:nvSpPr>
        <p:spPr>
          <a:xfrm>
            <a:off x="2213610" y="2401570"/>
            <a:ext cx="9914890" cy="4264025"/>
          </a:xfrm>
          <a:prstGeom prst="roundRect">
            <a:avLst>
              <a:gd name="adj" fmla="val 15622"/>
            </a:avLst>
          </a:prstGeom>
          <a:solidFill>
            <a:srgbClr val="CEE6FD"/>
          </a:solidFill>
        </p:spPr>
        <p:txBody>
          <a:bodyPr/>
          <a:p>
            <a:endParaRPr lang="en-GB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2213610" y="1409065"/>
            <a:ext cx="10203180" cy="52565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sz="4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Introduction</a:t>
            </a:r>
            <a:endParaRPr sz="4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Developed to modernize campus food services.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Enables students to view menus, place orders, and give feedback.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Helps staff manage meals, stock, and daily operations.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Replaces slow, manual processes with a fast and user-friendly digital platform.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Improves communication and reduces food waste.</a:t>
            </a:r>
            <a:endParaRPr lang="en-GB" alt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40370" y="1163677"/>
            <a:ext cx="9852422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     Technologies </a:t>
            </a:r>
            <a:r>
              <a:rPr lang="en-US" sz="4000" b="1" dirty="0">
                <a:solidFill>
                  <a:srgbClr val="000000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&amp; System Architecture</a:t>
            </a:r>
            <a:endParaRPr lang="en-US" sz="4000" b="1" dirty="0">
              <a:solidFill>
                <a:srgbClr val="000000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89675" y="292322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Technologies Used</a:t>
            </a:r>
            <a:endParaRPr lang="en-US" sz="2800" b="1" dirty="0">
              <a:solidFill>
                <a:srgbClr val="000000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522107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Frontend: ReactJS + Bootstrap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96430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State Management: Redux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40650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Backend: Node.js + Express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84870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Database: MySQL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5290899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API Communication: Axios (RESTful)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573309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Security: JWT, bcrypt, .env configs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90" y="6175296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Deployment Ready: Render, Vercel, Railway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99521" y="2923223"/>
            <a:ext cx="4099798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System Architecture Overview</a:t>
            </a:r>
            <a:endParaRPr lang="en-US" sz="2800" b="1" dirty="0">
              <a:solidFill>
                <a:srgbClr val="000000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99521" y="3522107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Client Side: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React UI for user interaction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99521" y="396430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Server Side: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Express API for logic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99521" y="440650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Database: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MySQL stores all data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99521" y="484870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Communication: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Axios via RESTful APIs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99521" y="5290899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Security: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 Role-based access with middleware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2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50" y="762635"/>
            <a:ext cx="6370955" cy="74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  <a:sym typeface="+mn-ea"/>
              </a:rPr>
              <a:t> User Roles and Key Features</a:t>
            </a:r>
            <a:endParaRPr lang="en-US" sz="4400" dirty="0">
              <a:solidFill>
                <a:srgbClr val="000000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84689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640687"/>
            <a:ext cx="2329815" cy="744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Customer Dashboard</a:t>
            </a:r>
            <a:endParaRPr lang="en-US" sz="2800" b="1" dirty="0">
              <a:solidFill>
                <a:srgbClr val="272525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3520916"/>
            <a:ext cx="23298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indent="0" algn="l">
              <a:lnSpc>
                <a:spcPts val="2850"/>
              </a:lnSpc>
              <a:buSzPct val="100000"/>
              <a:buNone/>
            </a:pP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280190" y="3963114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View lounge menus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280190" y="4768215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Add to cart, place orders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280190" y="5573316"/>
            <a:ext cx="23298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View order history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280190" y="6015514"/>
            <a:ext cx="23298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Submit feedback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1846898"/>
            <a:ext cx="566976" cy="5669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893493" y="2640687"/>
            <a:ext cx="2329815" cy="744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Lounge Staff Dashboard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8893493" y="3520916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Manage menu items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8893493" y="4326017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Process incoming orders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8893493" y="5131118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Manage prepaid users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8893493" y="5936218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Access sales reports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8893493" y="6741319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Respond to feedback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1846898"/>
            <a:ext cx="566976" cy="56697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1506795" y="2640687"/>
            <a:ext cx="2329815" cy="744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Admin Dashboard</a:t>
            </a:r>
            <a:endParaRPr lang="en-US" sz="2400" b="1" dirty="0">
              <a:solidFill>
                <a:srgbClr val="272525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11506795" y="3520916"/>
            <a:ext cx="23298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Manage lounges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11506795" y="3963114"/>
            <a:ext cx="23298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Manage all users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11506795" y="4405313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View overall system reports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11506795" y="5210413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Monitor lounges, analytics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24" name="Text 18"/>
          <p:cNvSpPr/>
          <p:nvPr/>
        </p:nvSpPr>
        <p:spPr>
          <a:xfrm>
            <a:off x="11506795" y="6015514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</a:rPr>
              <a:t>Access full feedback history</a:t>
            </a:r>
            <a:endParaRPr 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1632585" y="7604125"/>
            <a:ext cx="11653520" cy="456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charset="0"/>
                <a:ea typeface="Inter" panose="02000503000000020004" pitchFamily="34" charset="-122"/>
                <a:cs typeface="Times New Roman" panose="02020603050405020304" charset="0"/>
                <a:sym typeface="+mn-ea"/>
              </a:rPr>
              <a:t>          Each role features distinct permissions and a customized dashboard for secure, tailored access.</a:t>
            </a:r>
            <a:endParaRPr lang="en-US" altLang="en-US" sz="2000" dirty="0">
              <a:solidFill>
                <a:srgbClr val="272525"/>
              </a:solidFill>
              <a:latin typeface="Times New Roman" panose="02020603050405020304" charset="0"/>
              <a:ea typeface="Inter" panose="02000503000000020004" pitchFamily="34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63455" y="275828"/>
            <a:ext cx="6092547" cy="637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91C5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Implementation Methods</a:t>
            </a:r>
            <a:endParaRPr lang="en-US" sz="4000" b="1" dirty="0">
              <a:solidFill>
                <a:srgbClr val="091C5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28180"/>
            <a:ext cx="1020723" cy="19723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20622" y="1832253"/>
            <a:ext cx="2640092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Development Process</a:t>
            </a:r>
            <a:endParaRPr lang="en-US" sz="2800" b="1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20622" y="2273498"/>
            <a:ext cx="622958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Incremental coding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120622" y="2671643"/>
            <a:ext cx="622958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Test-Driven Development (TDD)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120622" y="3069788"/>
            <a:ext cx="622958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Pair programming &amp; code reviews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680" y="3600569"/>
            <a:ext cx="1020723" cy="197238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671032" y="3833932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System Integration</a:t>
            </a:r>
            <a:endParaRPr lang="en-US" sz="2800" b="1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6671032" y="4275177"/>
            <a:ext cx="622958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React &amp; Node.js via REST APIs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6671032" y="4673322"/>
            <a:ext cx="622958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MySQL with role-based access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671032" y="5071467"/>
            <a:ext cx="622958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Render, Vercel, Railway ready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hape 1"/>
          <p:cNvSpPr/>
          <p:nvPr/>
        </p:nvSpPr>
        <p:spPr>
          <a:xfrm>
            <a:off x="2041525" y="1718945"/>
            <a:ext cx="4855845" cy="5559425"/>
          </a:xfrm>
          <a:prstGeom prst="roundRect">
            <a:avLst>
              <a:gd name="adj" fmla="val 42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p>
            <a:r>
              <a:rPr lang="en-US" altLang="en-GB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How Components Work Together:</a:t>
            </a:r>
            <a:endParaRPr lang="en-US" altLang="en-GB"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en-GB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Student logs in and interacts via React UI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 is sent to the backend using Axios (API)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Express server handles logic and routes requests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Server fetches or stores data in MySQL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Responses are sent back to frontend and displayed to the user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051300" y="377190"/>
            <a:ext cx="7315200" cy="802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  <a:sym typeface="+mn-ea"/>
              </a:rPr>
              <a:t>System Integration &amp; Flow</a:t>
            </a:r>
            <a:endParaRPr lang="en-US" altLang="en-US" sz="3600" b="1" dirty="0">
              <a:solidFill>
                <a:srgbClr val="000000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" name="Shape 1"/>
          <p:cNvSpPr/>
          <p:nvPr/>
        </p:nvSpPr>
        <p:spPr>
          <a:xfrm>
            <a:off x="8010525" y="2221865"/>
            <a:ext cx="4772660" cy="3522980"/>
          </a:xfrm>
          <a:prstGeom prst="roundRect">
            <a:avLst>
              <a:gd name="adj" fmla="val 42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p>
            <a:r>
              <a:rPr lang="en-US" alt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️</a:t>
            </a:r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Security &amp; Access: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en-GB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JWT tokens stored in cookies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Middleware checks roles before allowing access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All data flow is controlled and validated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5440"/>
            <a:ext cx="7556421" cy="12758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600" b="1" dirty="0">
                <a:solidFill>
                  <a:srgbClr val="091C5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Clean &amp; Consistent Code Practices</a:t>
            </a:r>
            <a:endParaRPr lang="en-US" sz="3600" b="1" dirty="0">
              <a:solidFill>
                <a:srgbClr val="091C5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043589"/>
            <a:ext cx="7556421" cy="1176099"/>
          </a:xfrm>
          <a:prstGeom prst="roundRect">
            <a:avLst>
              <a:gd name="adj" fmla="val 15622"/>
            </a:avLst>
          </a:prstGeom>
          <a:solidFill>
            <a:srgbClr val="CEE6FD"/>
          </a:solidFill>
        </p:spPr>
      </p:sp>
      <p:sp>
        <p:nvSpPr>
          <p:cNvPr id="5" name="Text 2"/>
          <p:cNvSpPr/>
          <p:nvPr/>
        </p:nvSpPr>
        <p:spPr>
          <a:xfrm>
            <a:off x="997863" y="2451497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Naming Conventions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7863" y="2892743"/>
            <a:ext cx="7148274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Consistent naming for frontend, backend, and database elements.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3423761"/>
            <a:ext cx="7556421" cy="1176099"/>
          </a:xfrm>
          <a:prstGeom prst="roundRect">
            <a:avLst>
              <a:gd name="adj" fmla="val 15622"/>
            </a:avLst>
          </a:prstGeom>
          <a:solidFill>
            <a:srgbClr val="CEE6FD"/>
          </a:solidFill>
        </p:spPr>
      </p:sp>
      <p:sp>
        <p:nvSpPr>
          <p:cNvPr id="8" name="Text 5"/>
          <p:cNvSpPr/>
          <p:nvPr/>
        </p:nvSpPr>
        <p:spPr>
          <a:xfrm>
            <a:off x="997863" y="3831669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Folder/File Structure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97863" y="4272915"/>
            <a:ext cx="7148274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Lowercase-with-hyphens (e.g., </a:t>
            </a:r>
            <a:r>
              <a:rPr lang="en-US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order-page.jsx</a:t>
            </a: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).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4906169"/>
            <a:ext cx="7556421" cy="1176099"/>
          </a:xfrm>
          <a:prstGeom prst="roundRect">
            <a:avLst>
              <a:gd name="adj" fmla="val 15622"/>
            </a:avLst>
          </a:prstGeom>
          <a:solidFill>
            <a:srgbClr val="CEE6FD"/>
          </a:solidFill>
        </p:spPr>
      </p:sp>
      <p:sp>
        <p:nvSpPr>
          <p:cNvPr id="11" name="Text 8"/>
          <p:cNvSpPr/>
          <p:nvPr/>
        </p:nvSpPr>
        <p:spPr>
          <a:xfrm>
            <a:off x="997863" y="5211842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React Components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97863" y="5653088"/>
            <a:ext cx="7148274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PascalCase (e.g., </a:t>
            </a:r>
            <a:r>
              <a:rPr lang="en-US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OrderPage.jsx</a:t>
            </a: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).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93790" y="6387941"/>
            <a:ext cx="7556421" cy="1176099"/>
          </a:xfrm>
          <a:prstGeom prst="roundRect">
            <a:avLst>
              <a:gd name="adj" fmla="val 15622"/>
            </a:avLst>
          </a:prstGeom>
          <a:solidFill>
            <a:srgbClr val="CEE6FD"/>
          </a:solidFill>
        </p:spPr>
      </p:sp>
      <p:sp>
        <p:nvSpPr>
          <p:cNvPr id="14" name="Text 11"/>
          <p:cNvSpPr/>
          <p:nvPr/>
        </p:nvSpPr>
        <p:spPr>
          <a:xfrm>
            <a:off x="997863" y="6592014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Variables/Functions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97863" y="7033260"/>
            <a:ext cx="7148274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camelCase (e.g., </a:t>
            </a:r>
            <a:r>
              <a:rPr lang="en-US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handleLogin()</a:t>
            </a: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).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28850" y="935355"/>
            <a:ext cx="11802110" cy="1417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091C5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       API Design, Error Handling &amp; Security</a:t>
            </a:r>
            <a:endParaRPr lang="en-US" sz="3600" b="1" dirty="0">
              <a:solidFill>
                <a:srgbClr val="091C5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6740" y="257960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76740" y="3373398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RESTful API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4076740" y="3863816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Standard structure: </a:t>
            </a:r>
            <a:r>
              <a:rPr lang="en-US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POST /api/menus/</a:t>
            </a:r>
            <a:endParaRPr lang="en-US" b="1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  <a:sym typeface="+mn-ea"/>
              </a:rPr>
              <a:t>GET /api/orders/</a:t>
            </a: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043" y="257960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90043" y="3373398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Security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690043" y="3863816"/>
            <a:ext cx="232981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Routes secured with </a:t>
            </a:r>
            <a:r>
              <a:rPr lang="en-US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authenticateToken</a:t>
            </a: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 and </a:t>
            </a:r>
            <a:r>
              <a:rPr lang="en-US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authorizeRoles</a:t>
            </a: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345" y="257960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303345" y="3373398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Error Handling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303345" y="3863816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try/catch</a:t>
            </a: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 blocks in backend.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950" y="269724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84950" y="3491032"/>
            <a:ext cx="232981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Password Security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184950" y="4114800"/>
            <a:ext cx="23298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Hashed with </a:t>
            </a:r>
            <a:r>
              <a:rPr lang="en-US" b="1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bcrypt</a:t>
            </a:r>
            <a:r>
              <a:rPr lang="en-US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.</a:t>
            </a:r>
            <a:endParaRPr lang="en-US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10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32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UNIT_TYPE" val="i"/>
  <p:tag name="KSO_WM_UNIT_INDEX" val="9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37_9*a*1"/>
  <p:tag name="KSO_WM_TEMPLATE_CATEGORY" val="custom"/>
  <p:tag name="KSO_WM_TEMPLATE_INDEX" val="20233437"/>
  <p:tag name="KSO_WM_UNIT_LAYERLEVEL" val="1"/>
  <p:tag name="KSO_WM_TAG_VERSION" val="3.0"/>
  <p:tag name="KSO_WM_BEAUTIFY_FLAG" val="#wm#"/>
  <p:tag name="KSO_WM_UNIT_CONTENT_GROUP_TYPE" val="contentchip"/>
  <p:tag name="KSO_WM_UNIT_PRESET_TEXT" val="THANK YOU"/>
</p:tagLst>
</file>

<file path=ppt/tags/tag17.xml><?xml version="1.0" encoding="utf-8"?>
<p:tagLst xmlns:p="http://schemas.openxmlformats.org/presentationml/2006/main">
  <p:tag name="KSO_WM_SLIDE_ID" val="custom20233437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437"/>
  <p:tag name="KSO_WM_SLIDE_LAYOUT" val="a_f"/>
  <p:tag name="KSO_WM_SLIDE_LAYOUT_CNT" val="1_1"/>
  <p:tag name="KSO_WM_SLIDE_TYPE" val="endPage"/>
  <p:tag name="KSO_WM_SLIDE_SUBTYPE" val="pureTxt"/>
  <p:tag name="KSO_WM_SLIDE_CONTENT_AREA" val="{&quot;left&quot;:&quot;47.50008&quot;,&quot;top&quot;:&quot;152.4&quot;,&quot;width&quot;:&quot;612.5&quot;,&quot;height&quot;:&quot;244.5&quot;}"/>
  <p:tag name="KSO_WM_SPECIAL_SOURCE" val="bdnull"/>
</p:tagLst>
</file>

<file path=ppt/tags/tag2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6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7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</p:tagLst>
</file>

<file path=ppt/tags/tag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7.xml><?xml version="1.0" encoding="utf-8"?>
<p:tagLst xmlns:p="http://schemas.openxmlformats.org/presentationml/2006/main">
  <p:tag name="KSO_WM_BEAUTIFY_FLAG" val="#wm#"/>
  <p:tag name="KSO_WM_UNIT_FILL_FORE_SCHEMECOLOR_INDEX_BRIGHTNESS" val="0"/>
  <p:tag name="KSO_WM_UNIT_FILL_FORE_SCHEMECOLOR_INDEX" val="5"/>
  <p:tag name="KSO_WM_UNIT_FILL_TYPE" val="1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8.xml><?xml version="1.0" encoding="utf-8"?>
<p:tagLst xmlns:p="http://schemas.openxmlformats.org/presentationml/2006/main">
  <p:tag name="KSO_WM_BEAUTIFY_FLAG" val="#wm#"/>
  <p:tag name="KSO_WM_UNIT_FILL_FORE_SCHEMECOLOR_INDEX_BRIGHTNESS" val="0"/>
  <p:tag name="KSO_WM_UNIT_FILL_FORE_SCHEMECOLOR_INDEX" val="8"/>
  <p:tag name="KSO_WM_UNIT_FILL_TYPE" val="1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UNIT_TYPE" val="i"/>
  <p:tag name="KSO_WM_UNIT_INDEX" val="7"/>
</p:tagLst>
</file>

<file path=ppt/tags/tag9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1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TYPE" val="i"/>
  <p:tag name="KSO_WM_UNIT_INDEX" val="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9681</Words>
  <Application>WPS Presentation</Application>
  <PresentationFormat>On-screen Show (16:9)</PresentationFormat>
  <Paragraphs>519</Paragraphs>
  <Slides>26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67" baseType="lpstr">
      <vt:lpstr>Arial</vt:lpstr>
      <vt:lpstr>SimSun</vt:lpstr>
      <vt:lpstr>Wingdings</vt:lpstr>
      <vt:lpstr>Petrona Bold</vt:lpstr>
      <vt:lpstr>Segoe Print</vt:lpstr>
      <vt:lpstr>Petrona Bold</vt:lpstr>
      <vt:lpstr>Petrona Bold</vt:lpstr>
      <vt:lpstr>Inter</vt:lpstr>
      <vt:lpstr>Inter</vt:lpstr>
      <vt:lpstr>Inter</vt:lpstr>
      <vt:lpstr>Inter Bold</vt:lpstr>
      <vt:lpstr>Inter Bold</vt:lpstr>
      <vt:lpstr>Inter Bold</vt:lpstr>
      <vt:lpstr>Calibri</vt:lpstr>
      <vt:lpstr>Microsoft YaHei</vt:lpstr>
      <vt:lpstr>Arial Unicode MS</vt:lpstr>
      <vt:lpstr>MingLiU-ExtB</vt:lpstr>
      <vt:lpstr>Times New Roman</vt:lpstr>
      <vt:lpstr>Calibri Light</vt:lpstr>
      <vt:lpstr>Arial</vt:lpstr>
      <vt:lpstr>Calibri</vt:lpstr>
      <vt:lpstr>等线</vt:lpstr>
      <vt:lpstr>Instrument Sans Semi Bold</vt:lpstr>
      <vt:lpstr>Instrument Sans Semi Bold</vt:lpstr>
      <vt:lpstr>Instrument Sans Semi Bold</vt:lpstr>
      <vt:lpstr>Instrument Sans Medium</vt:lpstr>
      <vt:lpstr>Instrument Sans Medium</vt:lpstr>
      <vt:lpstr>Instrument Sans Medium</vt:lpstr>
      <vt:lpstr>Wingdings</vt:lpstr>
      <vt:lpstr>Roboto Slab</vt:lpstr>
      <vt:lpstr>Roboto Slab</vt:lpstr>
      <vt:lpstr>Roboto Slab</vt:lpstr>
      <vt:lpstr>Roboto</vt:lpstr>
      <vt:lpstr>Roboto</vt:lpstr>
      <vt:lpstr>Roboto</vt:lpstr>
      <vt:lpstr>Consolas</vt:lpstr>
      <vt:lpstr>Consolas</vt:lpstr>
      <vt:lpstr>Consolas</vt:lpstr>
      <vt:lpstr>Candara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Hiwot Nesh</cp:lastModifiedBy>
  <cp:revision>5</cp:revision>
  <dcterms:created xsi:type="dcterms:W3CDTF">2025-06-02T21:40:00Z</dcterms:created>
  <dcterms:modified xsi:type="dcterms:W3CDTF">2025-06-03T03:08:48Z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16EE602B14A343FCA3848C8CB122CA36_13</vt:lpwstr>
  </property>
  <property fmtid="{D5CDD505-2E9C-101B-9397-08002B2CF9AE}" pid="3" name="KSOProductBuildVer">
    <vt:lpwstr>2057-12.2.0.21183</vt:lpwstr>
  </property>
</Properties>
</file>